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9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389"/>
    <a:srgbClr val="929292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45"/>
    <p:restoredTop sz="94820"/>
  </p:normalViewPr>
  <p:slideViewPr>
    <p:cSldViewPr snapToGrid="0">
      <p:cViewPr>
        <p:scale>
          <a:sx n="98" d="100"/>
          <a:sy n="98" d="100"/>
        </p:scale>
        <p:origin x="379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0FD13-6BCB-944C-AD08-B374AAF1B92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E4450-3D13-C74C-BFC7-5F819FB662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709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E4450-3D13-C74C-BFC7-5F819FB6627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496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70681991-4CD1-9080-CC40-A51E96A1EA8C}"/>
              </a:ext>
            </a:extLst>
          </p:cNvPr>
          <p:cNvSpPr/>
          <p:nvPr/>
        </p:nvSpPr>
        <p:spPr>
          <a:xfrm>
            <a:off x="2597821" y="1150381"/>
            <a:ext cx="3092438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évolutions du commerce mondial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583A91E-F8C5-1077-5591-E9AB19F86625}"/>
              </a:ext>
            </a:extLst>
          </p:cNvPr>
          <p:cNvSpPr txBox="1"/>
          <p:nvPr/>
        </p:nvSpPr>
        <p:spPr>
          <a:xfrm>
            <a:off x="1361192" y="467938"/>
            <a:ext cx="48943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Les transformations du commerce mondial</a:t>
            </a:r>
            <a:endParaRPr lang="fr-FR" sz="1374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D1FCEEB7-AEEE-81F1-B5AB-60F47D53939F}"/>
              </a:ext>
            </a:extLst>
          </p:cNvPr>
          <p:cNvSpPr/>
          <p:nvPr/>
        </p:nvSpPr>
        <p:spPr>
          <a:xfrm>
            <a:off x="1483873" y="1959871"/>
            <a:ext cx="1973854" cy="497017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L’augmentation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des échanges grâce...</a:t>
            </a:r>
            <a:endParaRPr lang="fr-FR" sz="1100" dirty="0">
              <a:latin typeface="Open Sans" pitchFamily="2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9F6D766-7FA4-2CA0-8C8A-7B7F162876AE}"/>
              </a:ext>
            </a:extLst>
          </p:cNvPr>
          <p:cNvSpPr/>
          <p:nvPr/>
        </p:nvSpPr>
        <p:spPr>
          <a:xfrm>
            <a:off x="4805063" y="1959871"/>
            <a:ext cx="1825950" cy="497017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La régionalisation des échanges</a:t>
            </a:r>
            <a:endParaRPr lang="fr-FR" sz="1100" dirty="0">
              <a:latin typeface="Open Sans" pitchFamily="2" charset="0"/>
            </a:endParaRPr>
          </a:p>
        </p:txBody>
      </p:sp>
      <p:cxnSp>
        <p:nvCxnSpPr>
          <p:cNvPr id="12" name="Connecteur en angle 11">
            <a:extLst>
              <a:ext uri="{FF2B5EF4-FFF2-40B4-BE49-F238E27FC236}">
                <a16:creationId xmlns:a16="http://schemas.microsoft.com/office/drawing/2014/main" id="{44FDC269-EEEA-A994-492E-B0B67B7E74D1}"/>
              </a:ext>
            </a:extLst>
          </p:cNvPr>
          <p:cNvCxnSpPr>
            <a:cxnSpLocks/>
            <a:stCxn id="10" idx="0"/>
            <a:endCxn id="8" idx="0"/>
          </p:cNvCxnSpPr>
          <p:nvPr/>
        </p:nvCxnSpPr>
        <p:spPr>
          <a:xfrm rot="16200000" flipV="1">
            <a:off x="4094419" y="336252"/>
            <a:ext cx="12700" cy="3247238"/>
          </a:xfrm>
          <a:prstGeom prst="bentConnector3">
            <a:avLst>
              <a:gd name="adj1" fmla="val 2417142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avec flèche 118">
            <a:extLst>
              <a:ext uri="{FF2B5EF4-FFF2-40B4-BE49-F238E27FC236}">
                <a16:creationId xmlns:a16="http://schemas.microsoft.com/office/drawing/2014/main" id="{D16F148B-33F2-F223-1918-240A9A1556B0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4144040" y="1443086"/>
            <a:ext cx="0" cy="242023"/>
          </a:xfrm>
          <a:prstGeom prst="straightConnector1">
            <a:avLst/>
          </a:prstGeom>
          <a:ln w="31750">
            <a:solidFill>
              <a:srgbClr val="929292"/>
            </a:solidFill>
            <a:headEnd type="none" w="med" len="med"/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2C39D38F-4F6D-B602-336C-05A3EC9DB357}"/>
              </a:ext>
            </a:extLst>
          </p:cNvPr>
          <p:cNvSpPr/>
          <p:nvPr/>
        </p:nvSpPr>
        <p:spPr>
          <a:xfrm>
            <a:off x="318588" y="3049823"/>
            <a:ext cx="2236454" cy="505706"/>
          </a:xfrm>
          <a:prstGeom prst="roundRect">
            <a:avLst>
              <a:gd name="adj" fmla="val 20245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au progrès technique (numérique, transports)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DEC374FD-F2E6-A3AC-421A-EA4DC0D30549}"/>
              </a:ext>
            </a:extLst>
          </p:cNvPr>
          <p:cNvSpPr/>
          <p:nvPr/>
        </p:nvSpPr>
        <p:spPr>
          <a:xfrm>
            <a:off x="2687090" y="3039394"/>
            <a:ext cx="1496268" cy="518739"/>
          </a:xfrm>
          <a:prstGeom prst="roundRect">
            <a:avLst>
              <a:gd name="adj" fmla="val 14386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à la croissance démographique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74" name="Connecteur en angle 73">
            <a:extLst>
              <a:ext uri="{FF2B5EF4-FFF2-40B4-BE49-F238E27FC236}">
                <a16:creationId xmlns:a16="http://schemas.microsoft.com/office/drawing/2014/main" id="{6353D686-C2F8-6FD9-B337-9BC2C4215491}"/>
              </a:ext>
            </a:extLst>
          </p:cNvPr>
          <p:cNvCxnSpPr>
            <a:cxnSpLocks/>
            <a:stCxn id="25" idx="0"/>
            <a:endCxn id="69" idx="0"/>
          </p:cNvCxnSpPr>
          <p:nvPr/>
        </p:nvCxnSpPr>
        <p:spPr>
          <a:xfrm rot="16200000" flipH="1" flipV="1">
            <a:off x="2430805" y="2045403"/>
            <a:ext cx="10429" cy="1998409"/>
          </a:xfrm>
          <a:prstGeom prst="bentConnector3">
            <a:avLst>
              <a:gd name="adj1" fmla="val -3518679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>
            <a:extLst>
              <a:ext uri="{FF2B5EF4-FFF2-40B4-BE49-F238E27FC236}">
                <a16:creationId xmlns:a16="http://schemas.microsoft.com/office/drawing/2014/main" id="{3E5773B4-D74D-E6F3-5292-BB542F53B1DA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2470800" y="2456888"/>
            <a:ext cx="0" cy="221251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Rectangle : coins arrondis 144">
            <a:extLst>
              <a:ext uri="{FF2B5EF4-FFF2-40B4-BE49-F238E27FC236}">
                <a16:creationId xmlns:a16="http://schemas.microsoft.com/office/drawing/2014/main" id="{A0DA7E0E-24A7-7411-2985-E60A5ABA4DE2}"/>
              </a:ext>
            </a:extLst>
          </p:cNvPr>
          <p:cNvSpPr/>
          <p:nvPr/>
        </p:nvSpPr>
        <p:spPr>
          <a:xfrm>
            <a:off x="4653718" y="3060211"/>
            <a:ext cx="783849" cy="466605"/>
          </a:xfrm>
          <a:prstGeom prst="roundRect">
            <a:avLst>
              <a:gd name="adj" fmla="val 13999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Ex : UE, Alena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46" name="Rectangle : coins arrondis 145">
            <a:extLst>
              <a:ext uri="{FF2B5EF4-FFF2-40B4-BE49-F238E27FC236}">
                <a16:creationId xmlns:a16="http://schemas.microsoft.com/office/drawing/2014/main" id="{A561CE25-44A6-F606-1239-A7FCC6C879FA}"/>
              </a:ext>
            </a:extLst>
          </p:cNvPr>
          <p:cNvSpPr/>
          <p:nvPr/>
        </p:nvSpPr>
        <p:spPr>
          <a:xfrm>
            <a:off x="5567423" y="2896461"/>
            <a:ext cx="1673665" cy="842308"/>
          </a:xfrm>
          <a:prstGeom prst="roundRect">
            <a:avLst>
              <a:gd name="adj" fmla="val 11499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60 % des échanges réalisés par la France sont avec les pays de l’UE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151" name="Connecteur en angle 150">
            <a:extLst>
              <a:ext uri="{FF2B5EF4-FFF2-40B4-BE49-F238E27FC236}">
                <a16:creationId xmlns:a16="http://schemas.microsoft.com/office/drawing/2014/main" id="{CD0070AC-D32C-63B6-0B7C-63632461CD4D}"/>
              </a:ext>
            </a:extLst>
          </p:cNvPr>
          <p:cNvCxnSpPr>
            <a:cxnSpLocks/>
            <a:stCxn id="146" idx="0"/>
            <a:endCxn id="145" idx="0"/>
          </p:cNvCxnSpPr>
          <p:nvPr/>
        </p:nvCxnSpPr>
        <p:spPr>
          <a:xfrm rot="16200000" flipH="1" flipV="1">
            <a:off x="5643075" y="2299029"/>
            <a:ext cx="163750" cy="1358613"/>
          </a:xfrm>
          <a:prstGeom prst="bentConnector3">
            <a:avLst>
              <a:gd name="adj1" fmla="val -139603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avec flèche 151">
            <a:extLst>
              <a:ext uri="{FF2B5EF4-FFF2-40B4-BE49-F238E27FC236}">
                <a16:creationId xmlns:a16="http://schemas.microsoft.com/office/drawing/2014/main" id="{62E0547A-307B-BC13-44FD-4034D08632B8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5718038" y="2456888"/>
            <a:ext cx="0" cy="221251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8" name="Rectangle : coins arrondis 227">
            <a:extLst>
              <a:ext uri="{FF2B5EF4-FFF2-40B4-BE49-F238E27FC236}">
                <a16:creationId xmlns:a16="http://schemas.microsoft.com/office/drawing/2014/main" id="{95370C7E-000D-149E-9B4F-6290188A87E5}"/>
              </a:ext>
            </a:extLst>
          </p:cNvPr>
          <p:cNvSpPr/>
          <p:nvPr/>
        </p:nvSpPr>
        <p:spPr>
          <a:xfrm>
            <a:off x="2425732" y="4100022"/>
            <a:ext cx="3436616" cy="497017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impacts du commerce international sur la production de biens</a:t>
            </a:r>
          </a:p>
        </p:txBody>
      </p:sp>
      <p:sp>
        <p:nvSpPr>
          <p:cNvPr id="229" name="Rectangle : coins arrondis 228">
            <a:extLst>
              <a:ext uri="{FF2B5EF4-FFF2-40B4-BE49-F238E27FC236}">
                <a16:creationId xmlns:a16="http://schemas.microsoft.com/office/drawing/2014/main" id="{DD596C71-84AD-0933-B6E0-F06595AB7060}"/>
              </a:ext>
            </a:extLst>
          </p:cNvPr>
          <p:cNvSpPr/>
          <p:nvPr/>
        </p:nvSpPr>
        <p:spPr>
          <a:xfrm>
            <a:off x="1232473" y="5178306"/>
            <a:ext cx="1825947" cy="701328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Internationalisation de la chaîne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de valeur ajoutée</a:t>
            </a:r>
            <a:endParaRPr lang="fr-FR" sz="1100" dirty="0">
              <a:latin typeface="Open Sans" pitchFamily="2" charset="0"/>
            </a:endParaRPr>
          </a:p>
        </p:txBody>
      </p:sp>
      <p:sp>
        <p:nvSpPr>
          <p:cNvPr id="230" name="Rectangle : coins arrondis 229">
            <a:extLst>
              <a:ext uri="{FF2B5EF4-FFF2-40B4-BE49-F238E27FC236}">
                <a16:creationId xmlns:a16="http://schemas.microsoft.com/office/drawing/2014/main" id="{B97623BA-92F2-A9B1-B768-085E2922962A}"/>
              </a:ext>
            </a:extLst>
          </p:cNvPr>
          <p:cNvSpPr/>
          <p:nvPr/>
        </p:nvSpPr>
        <p:spPr>
          <a:xfrm>
            <a:off x="3233495" y="5167885"/>
            <a:ext cx="1825950" cy="701328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Augmentation des échanges de biens intermédiaires</a:t>
            </a:r>
          </a:p>
        </p:txBody>
      </p:sp>
      <p:cxnSp>
        <p:nvCxnSpPr>
          <p:cNvPr id="231" name="Connecteur en angle 230">
            <a:extLst>
              <a:ext uri="{FF2B5EF4-FFF2-40B4-BE49-F238E27FC236}">
                <a16:creationId xmlns:a16="http://schemas.microsoft.com/office/drawing/2014/main" id="{8FF763BC-06F5-B314-A16F-9925DF1AA534}"/>
              </a:ext>
            </a:extLst>
          </p:cNvPr>
          <p:cNvCxnSpPr>
            <a:cxnSpLocks/>
            <a:stCxn id="237" idx="0"/>
            <a:endCxn id="229" idx="0"/>
          </p:cNvCxnSpPr>
          <p:nvPr/>
        </p:nvCxnSpPr>
        <p:spPr>
          <a:xfrm rot="16200000" flipV="1">
            <a:off x="4045656" y="3278097"/>
            <a:ext cx="12700" cy="3800417"/>
          </a:xfrm>
          <a:prstGeom prst="bentConnector3">
            <a:avLst>
              <a:gd name="adj1" fmla="val 2755520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Connecteur droit avec flèche 231">
            <a:extLst>
              <a:ext uri="{FF2B5EF4-FFF2-40B4-BE49-F238E27FC236}">
                <a16:creationId xmlns:a16="http://schemas.microsoft.com/office/drawing/2014/main" id="{9DBEC36C-81E0-9A85-BCF5-0B61879A2003}"/>
              </a:ext>
            </a:extLst>
          </p:cNvPr>
          <p:cNvCxnSpPr>
            <a:cxnSpLocks/>
            <a:stCxn id="228" idx="2"/>
            <a:endCxn id="230" idx="0"/>
          </p:cNvCxnSpPr>
          <p:nvPr/>
        </p:nvCxnSpPr>
        <p:spPr>
          <a:xfrm>
            <a:off x="4144040" y="4597039"/>
            <a:ext cx="2430" cy="570846"/>
          </a:xfrm>
          <a:prstGeom prst="straightConnector1">
            <a:avLst/>
          </a:prstGeom>
          <a:ln w="31750">
            <a:solidFill>
              <a:srgbClr val="929292"/>
            </a:solidFill>
            <a:headEnd type="none" w="med" len="med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3" name="Rectangle : coins arrondis 232">
            <a:extLst>
              <a:ext uri="{FF2B5EF4-FFF2-40B4-BE49-F238E27FC236}">
                <a16:creationId xmlns:a16="http://schemas.microsoft.com/office/drawing/2014/main" id="{2798BD29-F90B-5570-AD2C-5DDB01F47910}"/>
              </a:ext>
            </a:extLst>
          </p:cNvPr>
          <p:cNvSpPr/>
          <p:nvPr/>
        </p:nvSpPr>
        <p:spPr>
          <a:xfrm>
            <a:off x="515316" y="6357011"/>
            <a:ext cx="1434313" cy="825875"/>
          </a:xfrm>
          <a:prstGeom prst="roundRect">
            <a:avLst>
              <a:gd name="adj" fmla="val 12213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+mn-ea"/>
                <a:cs typeface="+mn-cs"/>
              </a:rPr>
              <a:t>Élaboration </a:t>
            </a:r>
            <a:b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+mn-ea"/>
                <a:cs typeface="+mn-cs"/>
              </a:rPr>
            </a:b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+mn-ea"/>
                <a:cs typeface="+mn-cs"/>
              </a:rPr>
              <a:t>des produits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+mn-ea"/>
                <a:cs typeface="+mn-cs"/>
              </a:rPr>
              <a:t>(ex : production du pot de yaourt)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+mn-ea"/>
              <a:cs typeface="+mn-cs"/>
            </a:endParaRPr>
          </a:p>
        </p:txBody>
      </p:sp>
      <p:sp>
        <p:nvSpPr>
          <p:cNvPr id="234" name="Rectangle : coins arrondis 233">
            <a:extLst>
              <a:ext uri="{FF2B5EF4-FFF2-40B4-BE49-F238E27FC236}">
                <a16:creationId xmlns:a16="http://schemas.microsoft.com/office/drawing/2014/main" id="{3EDAAD7D-52CE-8D13-D3DF-7176D5D3A31D}"/>
              </a:ext>
            </a:extLst>
          </p:cNvPr>
          <p:cNvSpPr/>
          <p:nvPr/>
        </p:nvSpPr>
        <p:spPr>
          <a:xfrm>
            <a:off x="2093316" y="6368812"/>
            <a:ext cx="1422687" cy="802272"/>
          </a:xfrm>
          <a:prstGeom prst="roundRect">
            <a:avLst>
              <a:gd name="adj" fmla="val 8888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+mn-ea"/>
                <a:cs typeface="+mn-cs"/>
              </a:rPr>
              <a:t>Assemblage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+mn-ea"/>
                <a:cs typeface="+mn-cs"/>
              </a:rPr>
              <a:t>(ex : conditionnement du pot de yaourt)</a:t>
            </a:r>
          </a:p>
        </p:txBody>
      </p:sp>
      <p:cxnSp>
        <p:nvCxnSpPr>
          <p:cNvPr id="235" name="Connecteur en angle 234">
            <a:extLst>
              <a:ext uri="{FF2B5EF4-FFF2-40B4-BE49-F238E27FC236}">
                <a16:creationId xmlns:a16="http://schemas.microsoft.com/office/drawing/2014/main" id="{10B92BB6-049D-3624-02BC-FDD88B80935F}"/>
              </a:ext>
            </a:extLst>
          </p:cNvPr>
          <p:cNvCxnSpPr>
            <a:cxnSpLocks/>
            <a:stCxn id="234" idx="0"/>
            <a:endCxn id="233" idx="0"/>
          </p:cNvCxnSpPr>
          <p:nvPr/>
        </p:nvCxnSpPr>
        <p:spPr>
          <a:xfrm rot="16200000" flipV="1">
            <a:off x="2012667" y="5576818"/>
            <a:ext cx="11801" cy="1572187"/>
          </a:xfrm>
          <a:prstGeom prst="bentConnector3">
            <a:avLst>
              <a:gd name="adj1" fmla="val 2516414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6" name="Connecteur droit avec flèche 235">
            <a:extLst>
              <a:ext uri="{FF2B5EF4-FFF2-40B4-BE49-F238E27FC236}">
                <a16:creationId xmlns:a16="http://schemas.microsoft.com/office/drawing/2014/main" id="{D717CED7-36B5-9F06-894F-E3651191D467}"/>
              </a:ext>
            </a:extLst>
          </p:cNvPr>
          <p:cNvCxnSpPr>
            <a:cxnSpLocks/>
          </p:cNvCxnSpPr>
          <p:nvPr/>
        </p:nvCxnSpPr>
        <p:spPr>
          <a:xfrm>
            <a:off x="2030433" y="5879634"/>
            <a:ext cx="0" cy="197874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7" name="Rectangle : coins arrondis 236">
            <a:extLst>
              <a:ext uri="{FF2B5EF4-FFF2-40B4-BE49-F238E27FC236}">
                <a16:creationId xmlns:a16="http://schemas.microsoft.com/office/drawing/2014/main" id="{80B480D1-E8B4-FAF2-4EAD-345F990158B5}"/>
              </a:ext>
            </a:extLst>
          </p:cNvPr>
          <p:cNvSpPr/>
          <p:nvPr/>
        </p:nvSpPr>
        <p:spPr>
          <a:xfrm>
            <a:off x="5234520" y="5178306"/>
            <a:ext cx="1422687" cy="701328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Segmentation de la production</a:t>
            </a:r>
          </a:p>
        </p:txBody>
      </p:sp>
      <p:sp>
        <p:nvSpPr>
          <p:cNvPr id="238" name="Rectangle : coins arrondis 237">
            <a:extLst>
              <a:ext uri="{FF2B5EF4-FFF2-40B4-BE49-F238E27FC236}">
                <a16:creationId xmlns:a16="http://schemas.microsoft.com/office/drawing/2014/main" id="{D98A1DE9-14C8-0250-0DD0-E07E520C137D}"/>
              </a:ext>
            </a:extLst>
          </p:cNvPr>
          <p:cNvSpPr/>
          <p:nvPr/>
        </p:nvSpPr>
        <p:spPr>
          <a:xfrm>
            <a:off x="4835456" y="6368812"/>
            <a:ext cx="2227152" cy="658414"/>
          </a:xfrm>
          <a:prstGeom prst="roundRect">
            <a:avLst>
              <a:gd name="adj" fmla="val 13716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Les pays se spécialisent dans une étape </a:t>
            </a:r>
            <a:b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de la chaîne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240" name="Connecteur droit avec flèche 239">
            <a:extLst>
              <a:ext uri="{FF2B5EF4-FFF2-40B4-BE49-F238E27FC236}">
                <a16:creationId xmlns:a16="http://schemas.microsoft.com/office/drawing/2014/main" id="{5E789B00-B149-F428-FF9F-4594C4AD4E3A}"/>
              </a:ext>
            </a:extLst>
          </p:cNvPr>
          <p:cNvCxnSpPr>
            <a:cxnSpLocks/>
            <a:stCxn id="237" idx="2"/>
            <a:endCxn id="238" idx="0"/>
          </p:cNvCxnSpPr>
          <p:nvPr/>
        </p:nvCxnSpPr>
        <p:spPr>
          <a:xfrm>
            <a:off x="5945864" y="5879634"/>
            <a:ext cx="3168" cy="489178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3" name="Rectangle : coins arrondis 342">
            <a:extLst>
              <a:ext uri="{FF2B5EF4-FFF2-40B4-BE49-F238E27FC236}">
                <a16:creationId xmlns:a16="http://schemas.microsoft.com/office/drawing/2014/main" id="{F83EB52D-241F-C84C-8C53-F44A6A92C710}"/>
              </a:ext>
            </a:extLst>
          </p:cNvPr>
          <p:cNvSpPr/>
          <p:nvPr/>
        </p:nvSpPr>
        <p:spPr>
          <a:xfrm>
            <a:off x="1975675" y="7649818"/>
            <a:ext cx="3779133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Mesure du commerce international grâce...</a:t>
            </a:r>
          </a:p>
        </p:txBody>
      </p:sp>
      <p:sp>
        <p:nvSpPr>
          <p:cNvPr id="344" name="Rectangle : coins arrondis 343">
            <a:extLst>
              <a:ext uri="{FF2B5EF4-FFF2-40B4-BE49-F238E27FC236}">
                <a16:creationId xmlns:a16="http://schemas.microsoft.com/office/drawing/2014/main" id="{C2878D3B-6F50-5ECF-52CD-08948EE060DF}"/>
              </a:ext>
            </a:extLst>
          </p:cNvPr>
          <p:cNvSpPr/>
          <p:nvPr/>
        </p:nvSpPr>
        <p:spPr>
          <a:xfrm>
            <a:off x="1056351" y="8435432"/>
            <a:ext cx="1973854" cy="497017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À la balance des biens et services</a:t>
            </a:r>
            <a:endParaRPr lang="fr-FR" sz="1100" dirty="0">
              <a:latin typeface="Open Sans" pitchFamily="2" charset="0"/>
            </a:endParaRPr>
          </a:p>
        </p:txBody>
      </p:sp>
      <p:sp>
        <p:nvSpPr>
          <p:cNvPr id="345" name="Rectangle : coins arrondis 344">
            <a:extLst>
              <a:ext uri="{FF2B5EF4-FFF2-40B4-BE49-F238E27FC236}">
                <a16:creationId xmlns:a16="http://schemas.microsoft.com/office/drawing/2014/main" id="{9EF8AD4D-47D3-AF7C-2A68-71451C016434}"/>
              </a:ext>
            </a:extLst>
          </p:cNvPr>
          <p:cNvSpPr/>
          <p:nvPr/>
        </p:nvSpPr>
        <p:spPr>
          <a:xfrm>
            <a:off x="4444654" y="8435432"/>
            <a:ext cx="2447655" cy="497017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Aux flux d’investissements directs à l’étranger</a:t>
            </a:r>
            <a:endParaRPr lang="fr-FR" sz="1100" dirty="0">
              <a:latin typeface="Open Sans" pitchFamily="2" charset="0"/>
            </a:endParaRPr>
          </a:p>
        </p:txBody>
      </p:sp>
      <p:cxnSp>
        <p:nvCxnSpPr>
          <p:cNvPr id="346" name="Connecteur en angle 345">
            <a:extLst>
              <a:ext uri="{FF2B5EF4-FFF2-40B4-BE49-F238E27FC236}">
                <a16:creationId xmlns:a16="http://schemas.microsoft.com/office/drawing/2014/main" id="{78F3E998-7249-84A8-E5F0-CCCA22946692}"/>
              </a:ext>
            </a:extLst>
          </p:cNvPr>
          <p:cNvCxnSpPr>
            <a:cxnSpLocks/>
            <a:stCxn id="345" idx="0"/>
            <a:endCxn id="344" idx="0"/>
          </p:cNvCxnSpPr>
          <p:nvPr/>
        </p:nvCxnSpPr>
        <p:spPr>
          <a:xfrm rot="16200000" flipV="1">
            <a:off x="3855880" y="6622830"/>
            <a:ext cx="12700" cy="3625204"/>
          </a:xfrm>
          <a:prstGeom prst="bentConnector3">
            <a:avLst>
              <a:gd name="adj1" fmla="val 2274724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7" name="Connecteur droit avec flèche 346">
            <a:extLst>
              <a:ext uri="{FF2B5EF4-FFF2-40B4-BE49-F238E27FC236}">
                <a16:creationId xmlns:a16="http://schemas.microsoft.com/office/drawing/2014/main" id="{7D2D55E6-5EC6-5031-925E-72AA1B49C098}"/>
              </a:ext>
            </a:extLst>
          </p:cNvPr>
          <p:cNvCxnSpPr>
            <a:cxnSpLocks/>
            <a:stCxn id="343" idx="2"/>
          </p:cNvCxnSpPr>
          <p:nvPr/>
        </p:nvCxnSpPr>
        <p:spPr>
          <a:xfrm>
            <a:off x="3865242" y="7942523"/>
            <a:ext cx="0" cy="203516"/>
          </a:xfrm>
          <a:prstGeom prst="straightConnector1">
            <a:avLst/>
          </a:prstGeom>
          <a:ln w="31750">
            <a:solidFill>
              <a:srgbClr val="929292"/>
            </a:solidFill>
            <a:headEnd type="none" w="med" len="med"/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8" name="Rectangle : coins arrondis 347">
            <a:extLst>
              <a:ext uri="{FF2B5EF4-FFF2-40B4-BE49-F238E27FC236}">
                <a16:creationId xmlns:a16="http://schemas.microsoft.com/office/drawing/2014/main" id="{D5E718E6-D1F4-A84E-1422-14B5239C7403}"/>
              </a:ext>
            </a:extLst>
          </p:cNvPr>
          <p:cNvSpPr/>
          <p:nvPr/>
        </p:nvSpPr>
        <p:spPr>
          <a:xfrm>
            <a:off x="318588" y="9381983"/>
            <a:ext cx="1657087" cy="921472"/>
          </a:xfrm>
          <a:prstGeom prst="roundRect">
            <a:avLst>
              <a:gd name="adj" fmla="val 9720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Excédent </a:t>
            </a:r>
            <a:b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commercial si &gt; 0 </a:t>
            </a:r>
            <a:b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Déficit commercial si &lt; 0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49" name="Rectangle : coins arrondis 348">
            <a:extLst>
              <a:ext uri="{FF2B5EF4-FFF2-40B4-BE49-F238E27FC236}">
                <a16:creationId xmlns:a16="http://schemas.microsoft.com/office/drawing/2014/main" id="{22D63E37-3215-95D0-97FC-EC2943E4471F}"/>
              </a:ext>
            </a:extLst>
          </p:cNvPr>
          <p:cNvSpPr/>
          <p:nvPr/>
        </p:nvSpPr>
        <p:spPr>
          <a:xfrm>
            <a:off x="2157823" y="9484596"/>
            <a:ext cx="1496268" cy="689067"/>
          </a:xfrm>
          <a:prstGeom prst="roundRect">
            <a:avLst>
              <a:gd name="adj" fmla="val 14386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Formule : exportation – importation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350" name="Connecteur en angle 349">
            <a:extLst>
              <a:ext uri="{FF2B5EF4-FFF2-40B4-BE49-F238E27FC236}">
                <a16:creationId xmlns:a16="http://schemas.microsoft.com/office/drawing/2014/main" id="{8160A6A3-FA8D-D4D3-31FB-7399DF2D1BB3}"/>
              </a:ext>
            </a:extLst>
          </p:cNvPr>
          <p:cNvCxnSpPr>
            <a:cxnSpLocks/>
            <a:stCxn id="349" idx="0"/>
            <a:endCxn id="348" idx="0"/>
          </p:cNvCxnSpPr>
          <p:nvPr/>
        </p:nvCxnSpPr>
        <p:spPr>
          <a:xfrm rot="16200000" flipV="1">
            <a:off x="1975239" y="8553877"/>
            <a:ext cx="102613" cy="1758825"/>
          </a:xfrm>
          <a:prstGeom prst="bentConnector3">
            <a:avLst>
              <a:gd name="adj1" fmla="val 376786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1" name="Connecteur droit avec flèche 350">
            <a:extLst>
              <a:ext uri="{FF2B5EF4-FFF2-40B4-BE49-F238E27FC236}">
                <a16:creationId xmlns:a16="http://schemas.microsoft.com/office/drawing/2014/main" id="{1F18EA1F-D8B9-DAEB-46EC-DB3077176F91}"/>
              </a:ext>
            </a:extLst>
          </p:cNvPr>
          <p:cNvCxnSpPr>
            <a:cxnSpLocks/>
            <a:stCxn id="344" idx="2"/>
          </p:cNvCxnSpPr>
          <p:nvPr/>
        </p:nvCxnSpPr>
        <p:spPr>
          <a:xfrm>
            <a:off x="2043278" y="8932449"/>
            <a:ext cx="0" cy="173208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2" name="Rectangle : coins arrondis 351">
            <a:extLst>
              <a:ext uri="{FF2B5EF4-FFF2-40B4-BE49-F238E27FC236}">
                <a16:creationId xmlns:a16="http://schemas.microsoft.com/office/drawing/2014/main" id="{0B93B9E0-E10C-8EA9-8D5B-E57D373B67ED}"/>
              </a:ext>
            </a:extLst>
          </p:cNvPr>
          <p:cNvSpPr/>
          <p:nvPr/>
        </p:nvSpPr>
        <p:spPr>
          <a:xfrm>
            <a:off x="4058682" y="9381983"/>
            <a:ext cx="1492761" cy="889806"/>
          </a:xfrm>
          <a:prstGeom prst="roundRect">
            <a:avLst>
              <a:gd name="adj" fmla="val 13999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En grande partie réalisés par des firmes multinationales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353" name="Connecteur en angle 352">
            <a:extLst>
              <a:ext uri="{FF2B5EF4-FFF2-40B4-BE49-F238E27FC236}">
                <a16:creationId xmlns:a16="http://schemas.microsoft.com/office/drawing/2014/main" id="{2DF8B5AB-C2F8-7892-9755-3AFB9D7BDAFF}"/>
              </a:ext>
            </a:extLst>
          </p:cNvPr>
          <p:cNvCxnSpPr>
            <a:cxnSpLocks/>
            <a:stCxn id="359" idx="0"/>
            <a:endCxn id="352" idx="0"/>
          </p:cNvCxnSpPr>
          <p:nvPr/>
        </p:nvCxnSpPr>
        <p:spPr>
          <a:xfrm rot="16200000" flipV="1">
            <a:off x="5654418" y="8532628"/>
            <a:ext cx="12700" cy="1698710"/>
          </a:xfrm>
          <a:prstGeom prst="bentConnector3">
            <a:avLst>
              <a:gd name="adj1" fmla="val 2236362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4" name="Connecteur droit avec flèche 353">
            <a:extLst>
              <a:ext uri="{FF2B5EF4-FFF2-40B4-BE49-F238E27FC236}">
                <a16:creationId xmlns:a16="http://schemas.microsoft.com/office/drawing/2014/main" id="{0CCB396A-D013-06D9-6942-232AA36842A9}"/>
              </a:ext>
            </a:extLst>
          </p:cNvPr>
          <p:cNvCxnSpPr>
            <a:cxnSpLocks/>
            <a:stCxn id="345" idx="2"/>
          </p:cNvCxnSpPr>
          <p:nvPr/>
        </p:nvCxnSpPr>
        <p:spPr>
          <a:xfrm>
            <a:off x="5668482" y="8932449"/>
            <a:ext cx="0" cy="173208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9" name="Rectangle : coins arrondis 358">
            <a:extLst>
              <a:ext uri="{FF2B5EF4-FFF2-40B4-BE49-F238E27FC236}">
                <a16:creationId xmlns:a16="http://schemas.microsoft.com/office/drawing/2014/main" id="{968551ED-F507-B6AD-046E-FDEAE0979523}"/>
              </a:ext>
            </a:extLst>
          </p:cNvPr>
          <p:cNvSpPr/>
          <p:nvPr/>
        </p:nvSpPr>
        <p:spPr>
          <a:xfrm>
            <a:off x="5737098" y="9381983"/>
            <a:ext cx="1533349" cy="889806"/>
          </a:xfrm>
          <a:prstGeom prst="roundRect">
            <a:avLst>
              <a:gd name="adj" fmla="val 13999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La France est le pays qui attire le plus d’IDE entrants en UE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2879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171</Words>
  <Application>Microsoft Macintosh PowerPoint</Application>
  <PresentationFormat>Personnalisé</PresentationFormat>
  <Paragraphs>25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Samuel Biney</cp:lastModifiedBy>
  <cp:revision>19</cp:revision>
  <dcterms:created xsi:type="dcterms:W3CDTF">2024-05-15T14:38:44Z</dcterms:created>
  <dcterms:modified xsi:type="dcterms:W3CDTF">2024-05-17T10:27:15Z</dcterms:modified>
</cp:coreProperties>
</file>